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5"/>
  </p:notesMasterIdLst>
  <p:sldIdLst>
    <p:sldId id="520" r:id="rId2"/>
    <p:sldId id="478" r:id="rId3"/>
    <p:sldId id="448" r:id="rId4"/>
    <p:sldId id="422" r:id="rId5"/>
    <p:sldId id="476" r:id="rId6"/>
    <p:sldId id="387" r:id="rId7"/>
    <p:sldId id="468" r:id="rId8"/>
    <p:sldId id="396" r:id="rId9"/>
    <p:sldId id="479" r:id="rId10"/>
    <p:sldId id="530" r:id="rId11"/>
    <p:sldId id="495" r:id="rId12"/>
    <p:sldId id="531" r:id="rId13"/>
    <p:sldId id="497" r:id="rId14"/>
    <p:sldId id="532" r:id="rId15"/>
    <p:sldId id="480" r:id="rId16"/>
    <p:sldId id="521" r:id="rId17"/>
    <p:sldId id="534" r:id="rId18"/>
    <p:sldId id="535" r:id="rId19"/>
    <p:sldId id="536" r:id="rId20"/>
    <p:sldId id="533" r:id="rId21"/>
    <p:sldId id="522" r:id="rId22"/>
    <p:sldId id="528" r:id="rId23"/>
    <p:sldId id="523" r:id="rId24"/>
    <p:sldId id="524" r:id="rId25"/>
    <p:sldId id="527" r:id="rId26"/>
    <p:sldId id="529" r:id="rId27"/>
    <p:sldId id="526" r:id="rId28"/>
    <p:sldId id="481" r:id="rId29"/>
    <p:sldId id="486" r:id="rId30"/>
    <p:sldId id="487" r:id="rId31"/>
    <p:sldId id="482" r:id="rId32"/>
    <p:sldId id="485" r:id="rId33"/>
    <p:sldId id="488" r:id="rId34"/>
    <p:sldId id="494" r:id="rId35"/>
    <p:sldId id="397" r:id="rId36"/>
    <p:sldId id="477" r:id="rId37"/>
    <p:sldId id="388" r:id="rId38"/>
    <p:sldId id="439" r:id="rId39"/>
    <p:sldId id="416" r:id="rId40"/>
    <p:sldId id="420" r:id="rId41"/>
    <p:sldId id="417" r:id="rId42"/>
    <p:sldId id="418" r:id="rId43"/>
    <p:sldId id="419" r:id="rId44"/>
    <p:sldId id="398" r:id="rId45"/>
    <p:sldId id="421" r:id="rId46"/>
    <p:sldId id="402" r:id="rId47"/>
    <p:sldId id="500" r:id="rId48"/>
    <p:sldId id="404" r:id="rId49"/>
    <p:sldId id="406" r:id="rId50"/>
    <p:sldId id="407" r:id="rId51"/>
    <p:sldId id="409" r:id="rId52"/>
    <p:sldId id="436" r:id="rId53"/>
    <p:sldId id="412" r:id="rId54"/>
    <p:sldId id="410" r:id="rId55"/>
    <p:sldId id="424" r:id="rId56"/>
    <p:sldId id="489" r:id="rId57"/>
    <p:sldId id="537" r:id="rId58"/>
    <p:sldId id="542" r:id="rId59"/>
    <p:sldId id="543" r:id="rId60"/>
    <p:sldId id="544" r:id="rId61"/>
    <p:sldId id="545" r:id="rId62"/>
    <p:sldId id="546" r:id="rId63"/>
    <p:sldId id="538" r:id="rId64"/>
    <p:sldId id="547" r:id="rId65"/>
    <p:sldId id="548" r:id="rId66"/>
    <p:sldId id="549" r:id="rId67"/>
    <p:sldId id="550" r:id="rId68"/>
    <p:sldId id="551" r:id="rId69"/>
    <p:sldId id="553" r:id="rId70"/>
    <p:sldId id="554" r:id="rId71"/>
    <p:sldId id="557" r:id="rId72"/>
    <p:sldId id="556" r:id="rId73"/>
    <p:sldId id="555" r:id="rId74"/>
    <p:sldId id="552" r:id="rId75"/>
    <p:sldId id="441" r:id="rId76"/>
    <p:sldId id="466" r:id="rId77"/>
    <p:sldId id="426" r:id="rId78"/>
    <p:sldId id="427" r:id="rId79"/>
    <p:sldId id="429" r:id="rId80"/>
    <p:sldId id="430" r:id="rId81"/>
    <p:sldId id="431" r:id="rId82"/>
    <p:sldId id="432" r:id="rId83"/>
    <p:sldId id="435" r:id="rId84"/>
    <p:sldId id="437" r:id="rId85"/>
    <p:sldId id="438" r:id="rId86"/>
    <p:sldId id="501" r:id="rId87"/>
    <p:sldId id="499" r:id="rId88"/>
    <p:sldId id="503" r:id="rId89"/>
    <p:sldId id="502" r:id="rId90"/>
    <p:sldId id="506" r:id="rId91"/>
    <p:sldId id="516" r:id="rId92"/>
    <p:sldId id="517" r:id="rId93"/>
    <p:sldId id="508" r:id="rId94"/>
    <p:sldId id="509" r:id="rId95"/>
    <p:sldId id="510" r:id="rId96"/>
    <p:sldId id="518" r:id="rId97"/>
    <p:sldId id="511" r:id="rId98"/>
    <p:sldId id="512" r:id="rId99"/>
    <p:sldId id="513" r:id="rId100"/>
    <p:sldId id="514" r:id="rId101"/>
    <p:sldId id="519" r:id="rId102"/>
    <p:sldId id="504" r:id="rId103"/>
    <p:sldId id="505" r:id="rId104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520"/>
            <p14:sldId id="478"/>
            <p14:sldId id="448"/>
            <p14:sldId id="422"/>
            <p14:sldId id="476"/>
            <p14:sldId id="387"/>
            <p14:sldId id="468"/>
            <p14:sldId id="396"/>
            <p14:sldId id="479"/>
            <p14:sldId id="530"/>
            <p14:sldId id="495"/>
            <p14:sldId id="531"/>
            <p14:sldId id="497"/>
            <p14:sldId id="532"/>
            <p14:sldId id="480"/>
            <p14:sldId id="521"/>
            <p14:sldId id="534"/>
            <p14:sldId id="535"/>
            <p14:sldId id="536"/>
            <p14:sldId id="533"/>
            <p14:sldId id="522"/>
            <p14:sldId id="528"/>
            <p14:sldId id="523"/>
            <p14:sldId id="524"/>
            <p14:sldId id="527"/>
            <p14:sldId id="529"/>
            <p14:sldId id="526"/>
            <p14:sldId id="481"/>
            <p14:sldId id="486"/>
            <p14:sldId id="487"/>
            <p14:sldId id="482"/>
            <p14:sldId id="485"/>
            <p14:sldId id="488"/>
            <p14:sldId id="494"/>
            <p14:sldId id="397"/>
            <p14:sldId id="477"/>
            <p14:sldId id="388"/>
            <p14:sldId id="439"/>
            <p14:sldId id="416"/>
            <p14:sldId id="420"/>
            <p14:sldId id="417"/>
            <p14:sldId id="418"/>
            <p14:sldId id="419"/>
            <p14:sldId id="398"/>
            <p14:sldId id="421"/>
            <p14:sldId id="402"/>
            <p14:sldId id="500"/>
            <p14:sldId id="404"/>
            <p14:sldId id="406"/>
            <p14:sldId id="407"/>
            <p14:sldId id="409"/>
            <p14:sldId id="436"/>
            <p14:sldId id="412"/>
            <p14:sldId id="410"/>
            <p14:sldId id="424"/>
            <p14:sldId id="489"/>
            <p14:sldId id="537"/>
            <p14:sldId id="542"/>
            <p14:sldId id="543"/>
            <p14:sldId id="544"/>
            <p14:sldId id="545"/>
            <p14:sldId id="546"/>
            <p14:sldId id="538"/>
            <p14:sldId id="547"/>
            <p14:sldId id="548"/>
            <p14:sldId id="549"/>
            <p14:sldId id="550"/>
            <p14:sldId id="551"/>
            <p14:sldId id="553"/>
            <p14:sldId id="554"/>
            <p14:sldId id="557"/>
            <p14:sldId id="556"/>
            <p14:sldId id="555"/>
            <p14:sldId id="552"/>
            <p14:sldId id="441"/>
            <p14:sldId id="466"/>
            <p14:sldId id="426"/>
            <p14:sldId id="427"/>
            <p14:sldId id="429"/>
            <p14:sldId id="430"/>
            <p14:sldId id="431"/>
            <p14:sldId id="432"/>
            <p14:sldId id="435"/>
            <p14:sldId id="437"/>
            <p14:sldId id="438"/>
            <p14:sldId id="501"/>
            <p14:sldId id="499"/>
            <p14:sldId id="503"/>
            <p14:sldId id="502"/>
            <p14:sldId id="506"/>
            <p14:sldId id="516"/>
            <p14:sldId id="517"/>
            <p14:sldId id="508"/>
            <p14:sldId id="509"/>
            <p14:sldId id="510"/>
            <p14:sldId id="518"/>
            <p14:sldId id="511"/>
            <p14:sldId id="512"/>
            <p14:sldId id="513"/>
            <p14:sldId id="514"/>
            <p14:sldId id="519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859" autoAdjust="0"/>
  </p:normalViewPr>
  <p:slideViewPr>
    <p:cSldViewPr snapToGrid="0">
      <p:cViewPr>
        <p:scale>
          <a:sx n="125" d="100"/>
          <a:sy n="125" d="100"/>
        </p:scale>
        <p:origin x="1378" y="115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35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57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648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08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53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1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73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01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9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939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84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078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6155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110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22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67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141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2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85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115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497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778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31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935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547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19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066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003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245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400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244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00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381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3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19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598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148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982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7988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71608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9358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2219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83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9495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461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011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0294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587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31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47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83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2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73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8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19111">
            <a:off x="2260056" y="2232703"/>
            <a:ext cx="4623888" cy="23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hyperlink" Target="https://whimsical.com/de-skills-CYXEYCaa3U4zNL5JTYKv59" TargetMode="External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jpeg"/><Relationship Id="rId7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Relationship Id="rId9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Relationship Id="rId9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0.jpe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0.jpe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1.png"/><Relationship Id="rId7" Type="http://schemas.openxmlformats.org/officeDocument/2006/relationships/image" Target="../media/image10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9.png"/><Relationship Id="rId5" Type="http://schemas.openxmlformats.org/officeDocument/2006/relationships/image" Target="../media/image96.png"/><Relationship Id="rId10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1.png"/><Relationship Id="rId7" Type="http://schemas.openxmlformats.org/officeDocument/2006/relationships/image" Target="../media/image101.png"/><Relationship Id="rId12" Type="http://schemas.openxmlformats.org/officeDocument/2006/relationships/image" Target="../media/image11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10.png"/><Relationship Id="rId5" Type="http://schemas.openxmlformats.org/officeDocument/2006/relationships/image" Target="../media/image95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9.png"/><Relationship Id="rId7" Type="http://schemas.openxmlformats.org/officeDocument/2006/relationships/image" Target="../media/image10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2.png"/><Relationship Id="rId10" Type="http://schemas.openxmlformats.org/officeDocument/2006/relationships/image" Target="../media/image111.png"/><Relationship Id="rId4" Type="http://schemas.openxmlformats.org/officeDocument/2006/relationships/image" Target="../media/image91.png"/><Relationship Id="rId9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9.png"/><Relationship Id="rId7" Type="http://schemas.openxmlformats.org/officeDocument/2006/relationships/image" Target="../media/image10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2.png"/><Relationship Id="rId10" Type="http://schemas.openxmlformats.org/officeDocument/2006/relationships/image" Target="../media/image111.png"/><Relationship Id="rId4" Type="http://schemas.openxmlformats.org/officeDocument/2006/relationships/image" Target="../media/image91.png"/><Relationship Id="rId9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1.png"/><Relationship Id="rId7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561753" y="4237051"/>
            <a:ext cx="4118111" cy="5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기초</a:t>
            </a:r>
            <a:endParaRPr sz="24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17996" y="2234237"/>
            <a:ext cx="8405626" cy="69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sz="3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KDT </a:t>
            </a:r>
            <a:r>
              <a:rPr lang="ko-KR" altLang="en-US" sz="3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기반 빅데이터 개발자 양성 과정</a:t>
            </a:r>
            <a:endParaRPr sz="3200" b="1" i="0" u="none" strike="noStrike" cap="none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3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078" name="Picture 6" descr="book lovers paradise in 2024 | Book club books, Books, Book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81" y="2520711"/>
            <a:ext cx="3270403" cy="3696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78" name="직선 화살표 연결선 77"/>
          <p:cNvCxnSpPr/>
          <p:nvPr/>
        </p:nvCxnSpPr>
        <p:spPr>
          <a:xfrm>
            <a:off x="1377417" y="4432721"/>
            <a:ext cx="4653990" cy="4602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250189" y="4344525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MONITORING</a:t>
            </a:r>
          </a:p>
        </p:txBody>
      </p: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55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63" name="직선 화살표 연결선 62"/>
          <p:cNvCxnSpPr/>
          <p:nvPr/>
        </p:nvCxnSpPr>
        <p:spPr>
          <a:xfrm flipH="1">
            <a:off x="6469462" y="5316441"/>
            <a:ext cx="10" cy="644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466738" y="5512410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차트 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6" name="직선 화살표 연결선 65"/>
          <p:cNvCxnSpPr>
            <a:stCxn id="61" idx="3"/>
            <a:endCxn id="62" idx="1"/>
          </p:cNvCxnSpPr>
          <p:nvPr/>
        </p:nvCxnSpPr>
        <p:spPr>
          <a:xfrm flipV="1">
            <a:off x="6901106" y="6331739"/>
            <a:ext cx="9988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108485" y="6077823"/>
            <a:ext cx="550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시각화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0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7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2" y="1059183"/>
            <a:ext cx="2455557" cy="184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00" y="1010944"/>
            <a:ext cx="2506168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7" y="1010945"/>
            <a:ext cx="2510305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8" y="3468374"/>
            <a:ext cx="4345725" cy="3288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020" y="3490589"/>
            <a:ext cx="4336840" cy="32659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2729290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91502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438573" y="5219959"/>
            <a:ext cx="1193162" cy="304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505060" y="4252914"/>
            <a:ext cx="2618823" cy="36208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67555" y="5421853"/>
            <a:ext cx="471018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21332" y="4177990"/>
            <a:ext cx="2523490" cy="191397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16015" y="4626009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 비밀번호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5636" y="6087971"/>
            <a:ext cx="1327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 생성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" name="꺾인 연결선 9"/>
          <p:cNvCxnSpPr>
            <a:stCxn id="4" idx="2"/>
            <a:endCxn id="5" idx="0"/>
          </p:cNvCxnSpPr>
          <p:nvPr/>
        </p:nvCxnSpPr>
        <p:spPr>
          <a:xfrm rot="5400000">
            <a:off x="4562100" y="681334"/>
            <a:ext cx="565642" cy="5008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99212" y="640813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기본 세팅을 유지한 채 계속 </a:t>
            </a:r>
            <a:r>
              <a:rPr lang="en-US" altLang="ko-KR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NEXT </a:t>
            </a:r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클릭</a:t>
            </a:r>
            <a:endParaRPr lang="en-US" altLang="ko-KR" sz="18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611063"/>
            <a:ext cx="3430051" cy="3048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8" y="1598951"/>
            <a:ext cx="4144063" cy="300225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4540" y="2846324"/>
            <a:ext cx="1478257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540" y="3479231"/>
            <a:ext cx="1788691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2844" y="2661857"/>
            <a:ext cx="1064896" cy="27203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181" y="4038172"/>
            <a:ext cx="3710197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3677" y="2834212"/>
            <a:ext cx="159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HOST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16407" y="3479231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 </a:t>
            </a:r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USER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4474" y="4242557"/>
            <a:ext cx="1165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False -&gt; true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9233" y="2469530"/>
            <a:ext cx="428198" cy="22482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18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2" name="Picture 4" descr="공공도서관이 필요없다고? No! &quot;시민사회 복원, 도서관에서 시작하자&quot; &lt; 글로벌 &lt; 기사본문 - 이로운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10" y="3471872"/>
            <a:ext cx="3877949" cy="22549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753080" y="4437284"/>
            <a:ext cx="3541142" cy="1092586"/>
            <a:chOff x="2673072" y="4427925"/>
            <a:chExt cx="3541142" cy="1092586"/>
          </a:xfrm>
        </p:grpSpPr>
        <p:pic>
          <p:nvPicPr>
            <p:cNvPr id="5122" name="Picture 2" descr="Bookshelf Vector Images – Browse 135,566 Stock Photos, Vectors, and Video |  Adobe Stoc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2" y="4427925"/>
              <a:ext cx="1450710" cy="109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Books Icons - Free SVG &amp; PNG Books Images - Noun Projec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09" y="4570266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>
              <a:stCxn id="5122" idx="3"/>
              <a:endCxn id="6148" idx="1"/>
            </p:cNvCxnSpPr>
            <p:nvPr/>
          </p:nvCxnSpPr>
          <p:spPr>
            <a:xfrm>
              <a:off x="4235075" y="4974218"/>
              <a:ext cx="1059940" cy="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06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026" name="Picture 2" descr="카드뉴스] 공공과 민간이 하나 되는 데이터 거버넌스 전략 - 코스콤 뉴스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" b="1695"/>
          <a:stretch/>
        </p:blipFill>
        <p:spPr bwMode="auto">
          <a:xfrm>
            <a:off x="1796188" y="1357118"/>
            <a:ext cx="5725019" cy="52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4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ython icon - Free download on Iconfi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809" y="3002897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pache spark logo - Social media &amp; Logos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58" y="4381734"/>
            <a:ext cx="1167467" cy="58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ws - 소셜 미디어 및 로고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89" y="5220306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Airflow – Marketplace – Google Cloud Consol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85" y="2515509"/>
            <a:ext cx="57978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18605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강사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2061" y="2584366"/>
            <a:ext cx="3109788" cy="12695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업무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데이터 분석 요구사항 대응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환경에서의 데이터 파이프라인 구축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및 네이버 </a:t>
            </a: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인프라 및 데이터 관리</a:t>
            </a:r>
            <a:endParaRPr lang="ko-KR" altLang="en-US" sz="105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2061" y="1323113"/>
            <a:ext cx="3601936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프로필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NAME	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이현수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E-MAIL	hyunsooyein@chunjae.co.kr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9263" y="2580930"/>
            <a:ext cx="2603791" cy="19159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자격증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정보처리기사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빅데이터분석기사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Data Analytics - Specialty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Solutions Architect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Apache Spark Associate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Developer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9263" y="1323113"/>
            <a:ext cx="2519012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학력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부산중앙고등학교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연세대학교 기계공학 전공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2061" y="4785160"/>
            <a:ext cx="5884189" cy="1188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개인 사이트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Github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://github.com/Hyunsoo-Ryan-Lee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Linkedin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://www.linkedin.com/in/hyunsoo-ryan-lee-824a7917a/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Blog         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://velog.io/@newnew_daddy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02" y="3592229"/>
            <a:ext cx="2404367" cy="703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</a:t>
            </a:r>
            <a:r>
              <a:rPr lang="en-US" altLang="ko-KR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AI</a:t>
            </a: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센터 </a:t>
            </a:r>
            <a:r>
              <a:rPr lang="ko-KR" altLang="en-US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개발운영팀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" y="1413128"/>
            <a:ext cx="1766345" cy="2179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2573477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6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2" y="1332188"/>
            <a:ext cx="2188578" cy="42690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98992" y="3393091"/>
            <a:ext cx="2188578" cy="196008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82376" y="5773523"/>
            <a:ext cx="1221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메타데이터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정보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 정보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1521" y="3328201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47532" y="4134365"/>
            <a:ext cx="2570616" cy="1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7477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78" y="4312574"/>
            <a:ext cx="5132479" cy="215690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72878" y="1333657"/>
            <a:ext cx="6875208" cy="19087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2878" y="4312573"/>
            <a:ext cx="5132479" cy="215690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꺾인 연결선 3"/>
          <p:cNvCxnSpPr>
            <a:stCxn id="12" idx="3"/>
            <a:endCxn id="13" idx="3"/>
          </p:cNvCxnSpPr>
          <p:nvPr/>
        </p:nvCxnSpPr>
        <p:spPr>
          <a:xfrm flipH="1">
            <a:off x="6005357" y="1429095"/>
            <a:ext cx="1742729" cy="3961929"/>
          </a:xfrm>
          <a:prstGeom prst="bentConnector3">
            <a:avLst>
              <a:gd name="adj1" fmla="val -131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05357" y="4312573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3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57177"/>
              </p:ext>
            </p:extLst>
          </p:nvPr>
        </p:nvGraphicFramePr>
        <p:xfrm>
          <a:off x="647669" y="3155224"/>
          <a:ext cx="7813922" cy="155448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메타데이터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Metadata)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본문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정보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숫자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오디오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비디오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속성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 등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의미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실제 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데이터의 특성 및 속성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역할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저장 등에 사용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관리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검색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이해에 사용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 문서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동영상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파일 크기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생성일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9" y="1483987"/>
            <a:ext cx="3420500" cy="1171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23" y="1483987"/>
            <a:ext cx="2787968" cy="11716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673624" y="1483986"/>
            <a:ext cx="2787968" cy="1171633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667" y="1481573"/>
            <a:ext cx="3420501" cy="88625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667" y="1582151"/>
            <a:ext cx="3420501" cy="1073468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3"/>
          </p:cNvCxnSpPr>
          <p:nvPr/>
        </p:nvCxnSpPr>
        <p:spPr>
          <a:xfrm flipV="1">
            <a:off x="4141143" y="1525885"/>
            <a:ext cx="145950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8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2695"/>
              </p:ext>
            </p:extLst>
          </p:nvPr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SQL &amp; ML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Picture 2" descr="What Is Data Engineering and Is It Right for You?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30" y="2532126"/>
            <a:ext cx="4378002" cy="24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125097" y="3987527"/>
            <a:ext cx="7330678" cy="2160632"/>
            <a:chOff x="1424574" y="2509070"/>
            <a:chExt cx="6664252" cy="1964210"/>
          </a:xfrm>
        </p:grpSpPr>
        <p:pic>
          <p:nvPicPr>
            <p:cNvPr id="13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908391" y="4111773"/>
            <a:ext cx="2730221" cy="1912140"/>
          </a:xfrm>
          <a:prstGeom prst="roundRect">
            <a:avLst>
              <a:gd name="adj" fmla="val 2380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20260" y="3987527"/>
            <a:ext cx="2739180" cy="2160631"/>
          </a:xfrm>
          <a:prstGeom prst="roundRect">
            <a:avLst>
              <a:gd name="adj" fmla="val 1367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26011" y="1544428"/>
            <a:ext cx="3241876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31744" y="1544428"/>
            <a:ext cx="3252115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53774" y="3357987"/>
            <a:ext cx="0" cy="75378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85690" y="3357987"/>
            <a:ext cx="1" cy="6295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87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0" name="Picture 2" descr="What is the difference between batch and stream processi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7" y="2383631"/>
            <a:ext cx="7903206" cy="305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0993" y="1834909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양의 데이터를 정해진 시간에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일괄적으로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처리하는 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47905" y="1832271"/>
            <a:ext cx="3302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실시간으로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들어오는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계속 처리하는 것</a:t>
            </a:r>
          </a:p>
        </p:txBody>
      </p:sp>
    </p:spTree>
    <p:extLst>
      <p:ext uri="{BB962C8B-B14F-4D97-AF65-F5344CB8AC3E}">
        <p14:creationId xmlns:p14="http://schemas.microsoft.com/office/powerpoint/2010/main" val="18692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07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8194" name="Picture 2" descr="Cloud Vs On-Premise: IT Infrastructure Model of Your Choi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1049" r="367"/>
          <a:stretch/>
        </p:blipFill>
        <p:spPr bwMode="auto">
          <a:xfrm>
            <a:off x="694174" y="1545415"/>
            <a:ext cx="3748434" cy="32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58110" y="1545414"/>
            <a:ext cx="3772656" cy="3202613"/>
            <a:chOff x="830488" y="2700810"/>
            <a:chExt cx="3772656" cy="3202613"/>
          </a:xfrm>
        </p:grpSpPr>
        <p:pic>
          <p:nvPicPr>
            <p:cNvPr id="12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49" r="50490"/>
            <a:stretch/>
          </p:blipFill>
          <p:spPr bwMode="auto">
            <a:xfrm>
              <a:off x="830488" y="2700810"/>
              <a:ext cx="3772656" cy="320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8" t="88920" b="1"/>
            <a:stretch/>
          </p:blipFill>
          <p:spPr bwMode="auto">
            <a:xfrm flipH="1">
              <a:off x="830488" y="5504567"/>
              <a:ext cx="992256" cy="39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op 10 Cloud Provider Comparison 2023: VM Performance / Price - DEV 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72" y="4909138"/>
            <a:ext cx="4039531" cy="16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office - Free compute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71" y="4614318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6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55" y="1444413"/>
            <a:ext cx="4286510" cy="2527941"/>
          </a:xfrm>
          <a:prstGeom prst="rect">
            <a:avLst/>
          </a:prstGeom>
        </p:spPr>
      </p:pic>
      <p:pic>
        <p:nvPicPr>
          <p:cNvPr id="20" name="Picture 4" descr="Data Analyst vs Data Engineer vs Data Scientist |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8" y="1455616"/>
            <a:ext cx="4292803" cy="24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4811" y="4905841"/>
            <a:ext cx="2997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파이프라인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설계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 및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</a:t>
            </a:r>
            <a:endParaRPr lang="en-US" altLang="ko-KR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7495" y="4197779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분석하고 예측 모델을 개발하여 비즈니스 문제를 해결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70858" y="5608293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쿼리하고 분석하여 보고서를 생성하거나 </a:t>
            </a:r>
            <a:r>
              <a:rPr lang="ko-KR" altLang="en-US" sz="12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인사이트를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도출</a:t>
            </a:r>
          </a:p>
        </p:txBody>
      </p:sp>
      <p:cxnSp>
        <p:nvCxnSpPr>
          <p:cNvPr id="6" name="꺾인 연결선 5"/>
          <p:cNvCxnSpPr/>
          <p:nvPr/>
        </p:nvCxnSpPr>
        <p:spPr>
          <a:xfrm>
            <a:off x="3783140" y="3698573"/>
            <a:ext cx="667355" cy="637706"/>
          </a:xfrm>
          <a:prstGeom prst="bentConnector3">
            <a:avLst>
              <a:gd name="adj1" fmla="val 190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2408409" y="3698573"/>
            <a:ext cx="2042086" cy="1345768"/>
          </a:xfrm>
          <a:prstGeom prst="bentConnector3">
            <a:avLst>
              <a:gd name="adj1" fmla="val 18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962443" y="3698573"/>
            <a:ext cx="3330997" cy="2048220"/>
          </a:xfrm>
          <a:prstGeom prst="bentConnector3">
            <a:avLst>
              <a:gd name="adj1" fmla="val -53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6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662" y="2968240"/>
            <a:ext cx="4545863" cy="1682483"/>
          </a:xfrm>
          <a:prstGeom prst="rect">
            <a:avLst/>
          </a:prstGeom>
        </p:spPr>
      </p:pic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84661" y="1991787"/>
            <a:ext cx="5085532" cy="3839784"/>
            <a:chOff x="1684661" y="1991787"/>
            <a:chExt cx="5085532" cy="3839784"/>
          </a:xfrm>
        </p:grpSpPr>
        <p:pic>
          <p:nvPicPr>
            <p:cNvPr id="1028" name="Picture 4" descr="https://tech.socarcorp.kr/img/what-socar-data-engineering-team-does/datamar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1" b="8248"/>
            <a:stretch/>
          </p:blipFill>
          <p:spPr bwMode="auto">
            <a:xfrm>
              <a:off x="1684661" y="1991787"/>
              <a:ext cx="5085532" cy="383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255157" y="5631516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5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 왜 필요할까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04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엔지니어의 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3396867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 &amp;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145" y="2394468"/>
            <a:ext cx="6844804" cy="3273604"/>
            <a:chOff x="1066201" y="2339964"/>
            <a:chExt cx="6844804" cy="3273604"/>
          </a:xfrm>
        </p:grpSpPr>
        <p:pic>
          <p:nvPicPr>
            <p:cNvPr id="26626" name="Picture 2" descr="https://tech.socarcorp.kr/img/what-socar-data-engineering-team-does/infr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01" y="2339964"/>
              <a:ext cx="6844804" cy="327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395969" y="5413513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2" name="Picture 2" descr="A lumascape of the data engineering ecosystem with categories including Ingest, Data Lake, Data Version Control, and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4" y="2600737"/>
            <a:ext cx="7047970" cy="3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4" name="Picture 2" descr="&#10;          Analytics Pipeline with AWS services &#10;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22" y="2631016"/>
            <a:ext cx="6532848" cy="38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073022" y="2631016"/>
            <a:ext cx="6532848" cy="3897243"/>
            <a:chOff x="1073022" y="2600736"/>
            <a:chExt cx="6532848" cy="3897243"/>
          </a:xfrm>
        </p:grpSpPr>
        <p:pic>
          <p:nvPicPr>
            <p:cNvPr id="14" name="Picture 2" descr="&#10;          Analytics Pipeline with AWS services &#10;      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22" y="2600736"/>
              <a:ext cx="6532848" cy="389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710478" y="3776769"/>
              <a:ext cx="981712" cy="540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49081" y="5442081"/>
              <a:ext cx="906759" cy="49495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655855" y="3730758"/>
              <a:ext cx="1074002" cy="58045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164630" y="4348743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688127" y="4260243"/>
              <a:ext cx="583658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4113542" y="4260243"/>
              <a:ext cx="599189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5" idx="3"/>
            </p:cNvCxnSpPr>
            <p:nvPr/>
          </p:nvCxnSpPr>
          <p:spPr>
            <a:xfrm>
              <a:off x="5729857" y="4020987"/>
              <a:ext cx="434773" cy="36429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729857" y="4047020"/>
              <a:ext cx="434773" cy="100943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164630" y="4962316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Garbage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41775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</a:t>
            </a:r>
            <a:r>
              <a:rPr lang="en-US" sz="1600" b="1" strike="sngStrike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Out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030546" y="351553"/>
            <a:ext cx="2376100" cy="5927794"/>
          </a:xfrm>
          <a:prstGeom prst="mathMultiply">
            <a:avLst>
              <a:gd name="adj1" fmla="val 78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611031" y="4927827"/>
            <a:ext cx="1574380" cy="1868308"/>
            <a:chOff x="4671588" y="4770385"/>
            <a:chExt cx="1574380" cy="1868308"/>
          </a:xfrm>
        </p:grpSpPr>
        <p:pic>
          <p:nvPicPr>
            <p:cNvPr id="12" name="Picture 2" descr="Valuable Data Icon - Free PNG &amp; SVG 1334869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588" y="5064313"/>
              <a:ext cx="1574380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38224" y="4770385"/>
              <a:ext cx="731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DATA</a:t>
              </a:r>
              <a:endParaRPr lang="ko-KR" altLang="en-US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넘쳐나는 데이터들 사이에서 유용한 자료들을 선별하고 가공하여 유의미한 정보로 만드는 것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엔지니어의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01123" y="1209322"/>
            <a:ext cx="2422252" cy="5272499"/>
            <a:chOff x="630744" y="1133122"/>
            <a:chExt cx="2422252" cy="527249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30744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20355" y="1133122"/>
              <a:ext cx="8430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초급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980540" y="1804214"/>
              <a:ext cx="630301" cy="828617"/>
              <a:chOff x="1103855" y="1742920"/>
              <a:chExt cx="630301" cy="828617"/>
            </a:xfrm>
          </p:grpSpPr>
          <p:pic>
            <p:nvPicPr>
              <p:cNvPr id="1026" name="Picture 2" descr="Python icon - Free download on Iconfind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114" y="174292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103855" y="2325316"/>
                <a:ext cx="63030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Python</a:t>
                </a:r>
                <a:endParaRPr lang="ko-KR" altLang="en-US" sz="10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101430" y="1782028"/>
              <a:ext cx="642797" cy="865041"/>
              <a:chOff x="1854105" y="1706496"/>
              <a:chExt cx="642797" cy="865041"/>
            </a:xfrm>
          </p:grpSpPr>
          <p:pic>
            <p:nvPicPr>
              <p:cNvPr id="1028" name="Picture 4" descr="Sql 서버 - 무료 현서와 웹개 아이콘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105" y="1706496"/>
                <a:ext cx="642797" cy="64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907445" y="2325316"/>
                <a:ext cx="4571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SQL</a:t>
                </a:r>
                <a:endParaRPr lang="ko-KR" altLang="en-US" sz="1000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101430" y="5247267"/>
              <a:ext cx="579784" cy="826005"/>
              <a:chOff x="2537272" y="1813466"/>
              <a:chExt cx="579784" cy="826005"/>
            </a:xfrm>
          </p:grpSpPr>
          <p:pic>
            <p:nvPicPr>
              <p:cNvPr id="1030" name="Picture 6" descr="Git - Logo Download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272" y="1813466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2614083" y="2393250"/>
                <a:ext cx="383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</a:t>
                </a:r>
                <a:endParaRPr lang="ko-KR" altLang="en-US" sz="10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93445" y="2935289"/>
              <a:ext cx="585181" cy="831402"/>
              <a:chOff x="1967430" y="4044521"/>
              <a:chExt cx="585181" cy="831402"/>
            </a:xfrm>
          </p:grpSpPr>
          <p:pic>
            <p:nvPicPr>
              <p:cNvPr id="25" name="Google Shape;91;p6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967430" y="4044521"/>
                <a:ext cx="585181" cy="5851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032741" y="4629702"/>
                <a:ext cx="44916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EC2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066604" y="4093018"/>
              <a:ext cx="633508" cy="831402"/>
              <a:chOff x="1163392" y="4510159"/>
              <a:chExt cx="633508" cy="831402"/>
            </a:xfrm>
          </p:grpSpPr>
          <p:pic>
            <p:nvPicPr>
              <p:cNvPr id="24" name="Picture 2" descr="AWS Athena Logo Vector (.SVG) Free Downloa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556" y="4510159"/>
                <a:ext cx="585181" cy="585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163392" y="5095340"/>
                <a:ext cx="63350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Athena</a:t>
                </a:r>
                <a:endParaRPr lang="ko-KR" altLang="en-US" sz="10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80307" y="4093018"/>
              <a:ext cx="579784" cy="823290"/>
              <a:chOff x="25717" y="3882742"/>
              <a:chExt cx="579784" cy="823290"/>
            </a:xfrm>
          </p:grpSpPr>
          <p:pic>
            <p:nvPicPr>
              <p:cNvPr id="1032" name="Picture 8" descr="Database Table Icons - Free SVG &amp; PNG Database Table Images - Noun Projec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7" y="3882742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0609" y="4459811"/>
                <a:ext cx="4700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RDB</a:t>
                </a:r>
                <a:endParaRPr lang="ko-KR" altLang="en-US" sz="1000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131665" y="2933594"/>
              <a:ext cx="586098" cy="850880"/>
              <a:chOff x="67223" y="2028108"/>
              <a:chExt cx="586098" cy="850880"/>
            </a:xfrm>
          </p:grpSpPr>
          <p:pic>
            <p:nvPicPr>
              <p:cNvPr id="1034" name="Picture 10" descr="리눅스 - 무료 심벌 마크개 아이콘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3" y="2028108"/>
                <a:ext cx="586098" cy="586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0628" y="2632767"/>
                <a:ext cx="5068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Linux</a:t>
                </a:r>
                <a:endParaRPr lang="ko-KR" altLang="en-US" sz="1000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45242" y="5249277"/>
              <a:ext cx="849913" cy="823995"/>
              <a:chOff x="1500734" y="5419345"/>
              <a:chExt cx="849913" cy="823995"/>
            </a:xfrm>
          </p:grpSpPr>
          <p:pic>
            <p:nvPicPr>
              <p:cNvPr id="43" name="Picture 8" descr="Quicksight Icon - Download in Flat Style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701" y="5419345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500734" y="5997119"/>
                <a:ext cx="8499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Quicksight</a:t>
                </a:r>
                <a:endParaRPr lang="ko-KR" altLang="en-US" sz="1000" dirty="0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3343548" y="1209322"/>
            <a:ext cx="2422252" cy="5272499"/>
            <a:chOff x="3450303" y="1133122"/>
            <a:chExt cx="2422252" cy="5272499"/>
          </a:xfrm>
        </p:grpSpPr>
        <p:grpSp>
          <p:nvGrpSpPr>
            <p:cNvPr id="38" name="그룹 37"/>
            <p:cNvGrpSpPr/>
            <p:nvPr/>
          </p:nvGrpSpPr>
          <p:grpSpPr>
            <a:xfrm>
              <a:off x="4909655" y="2933594"/>
              <a:ext cx="663964" cy="830525"/>
              <a:chOff x="4587382" y="5660754"/>
              <a:chExt cx="663964" cy="830525"/>
            </a:xfrm>
          </p:grpSpPr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7249C1EC-5A69-3C4D-9DDF-0DB93BB70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9472" y="5660754"/>
                <a:ext cx="579784" cy="57978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587382" y="6245058"/>
                <a:ext cx="6639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Lambda</a:t>
                </a:r>
                <a:endParaRPr lang="ko-KR" altLang="en-US" sz="1000" dirty="0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3450303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73529" y="11331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중</a:t>
              </a:r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949328" y="1806580"/>
              <a:ext cx="584618" cy="837441"/>
              <a:chOff x="3702061" y="3531711"/>
              <a:chExt cx="584618" cy="837441"/>
            </a:xfrm>
          </p:grpSpPr>
          <p:pic>
            <p:nvPicPr>
              <p:cNvPr id="1040" name="Picture 16" descr="Draw AWS Architecture Diagrams Online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061" y="3531711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3754561" y="4122931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EMR</a:t>
                </a:r>
                <a:endParaRPr lang="ko-KR" altLang="en-US" sz="1000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774957" y="1807957"/>
              <a:ext cx="578653" cy="824874"/>
              <a:chOff x="5139055" y="2135498"/>
              <a:chExt cx="578653" cy="824874"/>
            </a:xfrm>
          </p:grpSpPr>
          <p:pic>
            <p:nvPicPr>
              <p:cNvPr id="1038" name="Picture 14" descr="소개] AWS Glue Studio란? | NDS Cloud Tech Blo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055" y="2135498"/>
                <a:ext cx="578653" cy="578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5194263" y="2714151"/>
                <a:ext cx="47160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Glue</a:t>
                </a:r>
                <a:endParaRPr lang="ko-KR" altLang="en-US" sz="10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913460" y="5257272"/>
              <a:ext cx="635170" cy="838689"/>
              <a:chOff x="4793211" y="3250528"/>
              <a:chExt cx="635170" cy="838689"/>
            </a:xfrm>
          </p:grpSpPr>
          <p:pic>
            <p:nvPicPr>
              <p:cNvPr id="1042" name="Picture 18" descr="Gitlab&quot; Icon - Download for free – Iconduck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211" y="3250528"/>
                <a:ext cx="635170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4830138" y="3842996"/>
                <a:ext cx="5709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Gitlab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771066" y="2933594"/>
              <a:ext cx="582311" cy="826005"/>
              <a:chOff x="3543091" y="5028182"/>
              <a:chExt cx="582311" cy="826005"/>
            </a:xfrm>
          </p:grpSpPr>
          <p:pic>
            <p:nvPicPr>
              <p:cNvPr id="42" name="Picture 3" descr="C:\Users\DB400TDA\Desktop\spark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7" t="-24714" r="19062" b="-17943"/>
              <a:stretch/>
            </p:blipFill>
            <p:spPr bwMode="auto">
              <a:xfrm>
                <a:off x="3543091" y="5028182"/>
                <a:ext cx="582311" cy="57978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3559972" y="5607966"/>
                <a:ext cx="5485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Spark</a:t>
                </a:r>
                <a:endParaRPr lang="ko-KR" altLang="en-US" sz="1000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3701436" y="4098415"/>
              <a:ext cx="646332" cy="826005"/>
              <a:chOff x="4714328" y="5409870"/>
              <a:chExt cx="646332" cy="826005"/>
            </a:xfrm>
          </p:grpSpPr>
          <p:pic>
            <p:nvPicPr>
              <p:cNvPr id="1036" name="Picture 12" descr="Airflow – Marketplace – Google Cloud Console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601" y="540987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4714328" y="5989654"/>
                <a:ext cx="64633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Airflow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949328" y="4093018"/>
              <a:ext cx="623890" cy="836287"/>
              <a:chOff x="5581335" y="3998304"/>
              <a:chExt cx="623890" cy="836287"/>
            </a:xfrm>
          </p:grpSpPr>
          <p:pic>
            <p:nvPicPr>
              <p:cNvPr id="1044" name="Picture 20" descr="Docker - 무료 브랜드 및 로고개 아이콘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3474" y="3998304"/>
                <a:ext cx="587163" cy="587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5581335" y="4588370"/>
                <a:ext cx="6238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Docker</a:t>
                </a:r>
                <a:endParaRPr lang="ko-KR" altLang="en-US" sz="10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565981" y="5243091"/>
              <a:ext cx="917239" cy="798648"/>
              <a:chOff x="2826245" y="4989868"/>
              <a:chExt cx="917239" cy="798648"/>
            </a:xfrm>
          </p:grpSpPr>
          <p:pic>
            <p:nvPicPr>
              <p:cNvPr id="1046" name="Picture 22" descr="SH File Icon - Free PNG &amp; SVG 272740 - Noun Project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23" y="4989868"/>
                <a:ext cx="587032" cy="587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2826245" y="5542295"/>
                <a:ext cx="9172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Shell Script</a:t>
                </a:r>
                <a:endParaRPr lang="ko-KR" altLang="en-US" sz="100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6191437" y="1209322"/>
            <a:ext cx="2452847" cy="5272499"/>
            <a:chOff x="6191437" y="1209322"/>
            <a:chExt cx="2452847" cy="52724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91437" y="13898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114663" y="12093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고</a:t>
              </a:r>
              <a:r>
                <a:rPr lang="ko-KR" altLang="en-US" sz="160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6437631" y="1863348"/>
              <a:ext cx="896399" cy="834576"/>
              <a:chOff x="7292704" y="2059403"/>
              <a:chExt cx="896399" cy="834576"/>
            </a:xfrm>
          </p:grpSpPr>
          <p:pic>
            <p:nvPicPr>
              <p:cNvPr id="1048" name="Picture 24" descr="File:Kubernetes-icon-color.svg - Wikitech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942" y="2059403"/>
                <a:ext cx="602905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7292704" y="2647758"/>
                <a:ext cx="89639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Kubernetes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96412" y="1885229"/>
              <a:ext cx="586740" cy="834992"/>
              <a:chOff x="6595034" y="3598418"/>
              <a:chExt cx="586740" cy="834992"/>
            </a:xfrm>
          </p:grpSpPr>
          <p:pic>
            <p:nvPicPr>
              <p:cNvPr id="1050" name="Picture 26" descr="File:Apache kafka-icon.svg - Wikimedia Commons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034" y="3598418"/>
                <a:ext cx="586740" cy="586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6606432" y="4187189"/>
                <a:ext cx="56137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Kafka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611127" y="3139062"/>
              <a:ext cx="754737" cy="725242"/>
              <a:chOff x="7679136" y="5432824"/>
              <a:chExt cx="754737" cy="725242"/>
            </a:xfrm>
          </p:grpSpPr>
          <p:pic>
            <p:nvPicPr>
              <p:cNvPr id="1056" name="Picture 32" descr="What is MLOps?. Unlocking the Power of MLOps: A Guide… | by Nishad Ahamed |  Dev Genius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9136" y="5432824"/>
                <a:ext cx="754737" cy="33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7722919" y="5911845"/>
                <a:ext cx="6671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MLOPS</a:t>
                </a:r>
                <a:endParaRPr lang="ko-KR" altLang="en-US" sz="10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332706" y="4169693"/>
              <a:ext cx="1311578" cy="837603"/>
              <a:chOff x="7332706" y="4169693"/>
              <a:chExt cx="1311578" cy="837603"/>
            </a:xfrm>
          </p:grpSpPr>
          <p:pic>
            <p:nvPicPr>
              <p:cNvPr id="1062" name="Picture 38" descr="Infrastructure - Free business icons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548" y="4169693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7332706" y="4761075"/>
                <a:ext cx="131157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Management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979886" y="5322808"/>
              <a:ext cx="1008609" cy="826664"/>
              <a:chOff x="6672014" y="5894429"/>
              <a:chExt cx="1008609" cy="826664"/>
            </a:xfrm>
          </p:grpSpPr>
          <p:pic>
            <p:nvPicPr>
              <p:cNvPr id="1058" name="Picture 34" descr="Alt Text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0059" y="5894429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6672014" y="6474872"/>
                <a:ext cx="10086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as Code</a:t>
                </a:r>
                <a:endParaRPr lang="ko-KR" altLang="en-US" sz="10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199185" y="3014443"/>
              <a:ext cx="1358064" cy="838867"/>
              <a:chOff x="7202623" y="2428522"/>
              <a:chExt cx="1358064" cy="838867"/>
            </a:xfrm>
          </p:grpSpPr>
          <p:pic>
            <p:nvPicPr>
              <p:cNvPr id="1064" name="Picture 40" descr="Free Hadoop Logo Icon - Download in Flat Style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54" y="2428522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7202623" y="3021168"/>
                <a:ext cx="13580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Hadoop Ecosystem</a:t>
                </a:r>
                <a:endParaRPr lang="ko-KR" altLang="en-US" sz="1000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435225" y="4176837"/>
              <a:ext cx="901209" cy="836689"/>
              <a:chOff x="6435225" y="4176837"/>
              <a:chExt cx="901209" cy="836689"/>
            </a:xfrm>
          </p:grpSpPr>
          <p:pic>
            <p:nvPicPr>
              <p:cNvPr id="1066" name="Picture 42" descr="Multi - Free ui icon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096" y="4176837"/>
                <a:ext cx="585468" cy="585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6435225" y="4767305"/>
                <a:ext cx="9012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Multi Cloud</a:t>
                </a:r>
                <a:endParaRPr lang="ko-KR" altLang="en-US" sz="1000" dirty="0"/>
              </a:p>
            </p:txBody>
          </p:sp>
        </p:grpSp>
      </p:grpSp>
      <p:sp>
        <p:nvSpPr>
          <p:cNvPr id="101" name="이등변 삼각형 10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014" y="759914"/>
            <a:ext cx="2776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26"/>
              </a:rPr>
              <a:t>Data Engineer Skill Set</a:t>
            </a:r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 &amp;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18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천재교육 실무에서의 데이터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0367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엔지니어링의 정의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878" y="1083753"/>
            <a:ext cx="757862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공업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분야의 응용과학 기술을 연구하는 학문 또는 과학적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경제학적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사회적 원리와 실용적 지식을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활용하여</a:t>
            </a:r>
            <a:endParaRPr lang="en-US" altLang="ko-KR" sz="12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새로운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제품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도구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건축물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조형물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시설 등을 만드는 것에 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학문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2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022998" y="2459917"/>
            <a:ext cx="6920173" cy="27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8" y="1126142"/>
            <a:ext cx="8182076" cy="53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" y="1162476"/>
            <a:ext cx="7844258" cy="54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환경 구성 및 실습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안내 및 기초 실습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 &amp;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72878" y="844464"/>
            <a:ext cx="7295642" cy="3681853"/>
            <a:chOff x="872878" y="844464"/>
            <a:chExt cx="7295642" cy="3681853"/>
          </a:xfrm>
        </p:grpSpPr>
        <p:grpSp>
          <p:nvGrpSpPr>
            <p:cNvPr id="2" name="그룹 1"/>
            <p:cNvGrpSpPr/>
            <p:nvPr/>
          </p:nvGrpSpPr>
          <p:grpSpPr>
            <a:xfrm>
              <a:off x="872878" y="844464"/>
              <a:ext cx="7295642" cy="3545867"/>
              <a:chOff x="872878" y="844464"/>
              <a:chExt cx="7295642" cy="354586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10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1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>
              <a:off x="2737144" y="1192959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4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1913716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8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890178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4403933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6497979" y="3843276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9" t="39044" r="74793" b="36785"/>
            <a:stretch/>
          </p:blipFill>
          <p:spPr bwMode="auto">
            <a:xfrm>
              <a:off x="1949903" y="2119461"/>
              <a:ext cx="763010" cy="78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2" t="27121" r="42139" b="7987"/>
            <a:stretch/>
          </p:blipFill>
          <p:spPr bwMode="auto">
            <a:xfrm>
              <a:off x="4361675" y="1729861"/>
              <a:ext cx="744842" cy="211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모서리가 둥근 직사각형 38"/>
          <p:cNvSpPr/>
          <p:nvPr/>
        </p:nvSpPr>
        <p:spPr>
          <a:xfrm>
            <a:off x="1037887" y="4618686"/>
            <a:ext cx="1016407" cy="110388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72209" y="4596676"/>
            <a:ext cx="1168003" cy="108350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0355" y="5039823"/>
            <a:ext cx="95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</a:t>
            </a:r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40357" y="5039823"/>
            <a:ext cx="95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5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1307"/>
          <a:stretch/>
        </p:blipFill>
        <p:spPr>
          <a:xfrm>
            <a:off x="379814" y="1253480"/>
            <a:ext cx="8685463" cy="50822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694053" y="1872083"/>
            <a:ext cx="6056984" cy="378565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 지향적 프로그래밍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하나의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 파일은 하나의 기능만 담당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</a:t>
            </a: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기능과 연관 있는 직관적인 명명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</a:t>
            </a: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관련성 있는 실행 파일은 같은 폴더 아래에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절차적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절차적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2146143" y="1575117"/>
            <a:ext cx="4876801" cy="9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절차적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23"/>
          <a:stretch/>
        </p:blipFill>
        <p:spPr bwMode="auto">
          <a:xfrm>
            <a:off x="2146143" y="1575117"/>
            <a:ext cx="4876801" cy="15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대규모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효율적으로 수집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 및 전송하기 위한 기술과 인프라를 개발하는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엔지니어링은 데이터를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수집하고 활용할 수 있도록 시스템을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구축하는 것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8818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27325" y="2927793"/>
            <a:ext cx="7330677" cy="2160632"/>
            <a:chOff x="1424574" y="2509070"/>
            <a:chExt cx="6664252" cy="1964210"/>
          </a:xfrm>
        </p:grpSpPr>
        <p:pic>
          <p:nvPicPr>
            <p:cNvPr id="1030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35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절차적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422"/>
          <a:stretch/>
        </p:blipFill>
        <p:spPr bwMode="auto">
          <a:xfrm>
            <a:off x="2146143" y="1575117"/>
            <a:ext cx="4876801" cy="290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절차적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96"/>
          <a:stretch/>
        </p:blipFill>
        <p:spPr bwMode="auto">
          <a:xfrm>
            <a:off x="2146143" y="1575117"/>
            <a:ext cx="4876801" cy="48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1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7148" y="1586634"/>
            <a:ext cx="1880218" cy="1465330"/>
            <a:chOff x="23716" y="1357118"/>
            <a:chExt cx="1880218" cy="146533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uman body - Free peopl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23"/>
            <a:stretch/>
          </p:blipFill>
          <p:spPr bwMode="auto">
            <a:xfrm>
              <a:off x="23716" y="1854309"/>
              <a:ext cx="1880218" cy="35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70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7148" y="1586634"/>
            <a:ext cx="1880218" cy="1465330"/>
            <a:chOff x="23716" y="1357118"/>
            <a:chExt cx="1880218" cy="146533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uman body - Free peopl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23"/>
            <a:stretch/>
          </p:blipFill>
          <p:spPr bwMode="auto">
            <a:xfrm>
              <a:off x="23716" y="1854309"/>
              <a:ext cx="1880218" cy="35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9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5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7148" y="1586634"/>
            <a:ext cx="1880218" cy="1465330"/>
            <a:chOff x="23716" y="1357118"/>
            <a:chExt cx="1880218" cy="146533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uman body - Free peopl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23"/>
            <a:stretch/>
          </p:blipFill>
          <p:spPr bwMode="auto">
            <a:xfrm>
              <a:off x="23716" y="1854309"/>
              <a:ext cx="1880218" cy="35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7148" y="1586634"/>
            <a:ext cx="1880218" cy="1465330"/>
            <a:chOff x="23716" y="1357118"/>
            <a:chExt cx="1880218" cy="146533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uman body - Free peopl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923"/>
            <a:stretch/>
          </p:blipFill>
          <p:spPr bwMode="auto">
            <a:xfrm>
              <a:off x="23716" y="1854309"/>
              <a:ext cx="1880218" cy="358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7123454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6931348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7354294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6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08794" y="1586634"/>
            <a:ext cx="1156926" cy="146533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6" y="1598826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447148" y="2083825"/>
            <a:ext cx="1880218" cy="3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7123454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6931348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7354294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3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>
            <a:stCxn id="34" idx="3"/>
          </p:cNvCxnSpPr>
          <p:nvPr/>
        </p:nvCxnSpPr>
        <p:spPr>
          <a:xfrm flipV="1">
            <a:off x="1965720" y="4538637"/>
            <a:ext cx="1343540" cy="409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1"/>
          </p:cNvCxnSpPr>
          <p:nvPr/>
        </p:nvCxnSpPr>
        <p:spPr>
          <a:xfrm flipH="1">
            <a:off x="5827776" y="1885889"/>
            <a:ext cx="1310773" cy="38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2" idx="1"/>
          </p:cNvCxnSpPr>
          <p:nvPr/>
        </p:nvCxnSpPr>
        <p:spPr>
          <a:xfrm flipH="1">
            <a:off x="5970850" y="3813830"/>
            <a:ext cx="1152604" cy="8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7" idx="1"/>
          </p:cNvCxnSpPr>
          <p:nvPr/>
        </p:nvCxnSpPr>
        <p:spPr>
          <a:xfrm flipH="1" flipV="1">
            <a:off x="5893586" y="5566171"/>
            <a:ext cx="1229868" cy="181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1965720" y="2316480"/>
            <a:ext cx="1271256" cy="2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08794" y="1586634"/>
            <a:ext cx="1156926" cy="146533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6" y="1598826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7123454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6931348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7354294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3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43" y="15751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9" idx="3"/>
          </p:cNvCxnSpPr>
          <p:nvPr/>
        </p:nvCxnSpPr>
        <p:spPr>
          <a:xfrm flipV="1">
            <a:off x="1965720" y="2316480"/>
            <a:ext cx="1271256" cy="2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4" idx="3"/>
          </p:cNvCxnSpPr>
          <p:nvPr/>
        </p:nvCxnSpPr>
        <p:spPr>
          <a:xfrm flipV="1">
            <a:off x="1965720" y="4538637"/>
            <a:ext cx="1343540" cy="409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1"/>
          </p:cNvCxnSpPr>
          <p:nvPr/>
        </p:nvCxnSpPr>
        <p:spPr>
          <a:xfrm flipH="1">
            <a:off x="5827776" y="1885889"/>
            <a:ext cx="1310773" cy="38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2" idx="1"/>
          </p:cNvCxnSpPr>
          <p:nvPr/>
        </p:nvCxnSpPr>
        <p:spPr>
          <a:xfrm flipH="1">
            <a:off x="5970850" y="3813830"/>
            <a:ext cx="1152604" cy="8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7" idx="1"/>
          </p:cNvCxnSpPr>
          <p:nvPr/>
        </p:nvCxnSpPr>
        <p:spPr>
          <a:xfrm flipH="1" flipV="1">
            <a:off x="5893586" y="5566171"/>
            <a:ext cx="1229868" cy="181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447148" y="2083825"/>
            <a:ext cx="1880218" cy="3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08794" y="1586634"/>
            <a:ext cx="1156926" cy="146533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6" y="1598826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7123454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6931348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7354294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3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43" y="15751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9" idx="3"/>
          </p:cNvCxnSpPr>
          <p:nvPr/>
        </p:nvCxnSpPr>
        <p:spPr>
          <a:xfrm flipV="1">
            <a:off x="1965720" y="2316480"/>
            <a:ext cx="1271256" cy="2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4" idx="3"/>
          </p:cNvCxnSpPr>
          <p:nvPr/>
        </p:nvCxnSpPr>
        <p:spPr>
          <a:xfrm flipV="1">
            <a:off x="1965720" y="4538637"/>
            <a:ext cx="1343540" cy="409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1"/>
          </p:cNvCxnSpPr>
          <p:nvPr/>
        </p:nvCxnSpPr>
        <p:spPr>
          <a:xfrm flipH="1">
            <a:off x="5827776" y="1885889"/>
            <a:ext cx="1310773" cy="38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2" idx="1"/>
          </p:cNvCxnSpPr>
          <p:nvPr/>
        </p:nvCxnSpPr>
        <p:spPr>
          <a:xfrm flipH="1">
            <a:off x="5970850" y="3813830"/>
            <a:ext cx="1152604" cy="8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7" idx="1"/>
          </p:cNvCxnSpPr>
          <p:nvPr/>
        </p:nvCxnSpPr>
        <p:spPr>
          <a:xfrm flipH="1" flipV="1">
            <a:off x="5893586" y="5566171"/>
            <a:ext cx="1229868" cy="181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447148" y="2083825"/>
            <a:ext cx="1880218" cy="3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43" y="17275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2762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Datalake, Datawarehouse &amp; Datamart with BigQuery | by Pro Cod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6" y="3916915"/>
            <a:ext cx="6989216" cy="27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337551" y="1142919"/>
            <a:ext cx="6291066" cy="24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33755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527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97723" y="1205066"/>
            <a:ext cx="636205" cy="164713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4740" y="1140504"/>
            <a:ext cx="589957" cy="255342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2"/>
          </p:cNvCxnSpPr>
          <p:nvPr/>
        </p:nvCxnSpPr>
        <p:spPr>
          <a:xfrm flipH="1">
            <a:off x="1450518" y="2852199"/>
            <a:ext cx="271937" cy="10623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0175" y="2852199"/>
            <a:ext cx="167801" cy="17075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 flipH="1">
            <a:off x="5015825" y="2852198"/>
            <a:ext cx="1" cy="17075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2"/>
          </p:cNvCxnSpPr>
          <p:nvPr/>
        </p:nvCxnSpPr>
        <p:spPr>
          <a:xfrm flipH="1">
            <a:off x="7206199" y="3693929"/>
            <a:ext cx="203520" cy="6269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890818" y="1300797"/>
            <a:ext cx="3387450" cy="542544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16" y="1335495"/>
            <a:ext cx="450109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08794" y="1586634"/>
            <a:ext cx="1156926" cy="146533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6" y="1598826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;p1"/>
          <p:cNvSpPr txBox="1"/>
          <p:nvPr/>
        </p:nvSpPr>
        <p:spPr>
          <a:xfrm>
            <a:off x="616688" y="130079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123454" y="1147722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6931348" y="861885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7138549" y="1541894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7123454" y="3081165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6931348" y="2795328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7701917" y="3475337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7123454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6931348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7354294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08794" y="4215021"/>
            <a:ext cx="1156926" cy="1465330"/>
            <a:chOff x="385362" y="1357118"/>
            <a:chExt cx="1156926" cy="146533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Google Shape;28;p1"/>
          <p:cNvSpPr txBox="1"/>
          <p:nvPr/>
        </p:nvSpPr>
        <p:spPr>
          <a:xfrm>
            <a:off x="616688" y="3929184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3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153404" y="4569291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43" y="15751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9" idx="3"/>
          </p:cNvCxnSpPr>
          <p:nvPr/>
        </p:nvCxnSpPr>
        <p:spPr>
          <a:xfrm flipV="1">
            <a:off x="1965720" y="2316480"/>
            <a:ext cx="1271256" cy="28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4" idx="3"/>
          </p:cNvCxnSpPr>
          <p:nvPr/>
        </p:nvCxnSpPr>
        <p:spPr>
          <a:xfrm flipV="1">
            <a:off x="1965720" y="4538637"/>
            <a:ext cx="1343540" cy="409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0" idx="1"/>
          </p:cNvCxnSpPr>
          <p:nvPr/>
        </p:nvCxnSpPr>
        <p:spPr>
          <a:xfrm flipH="1">
            <a:off x="5827776" y="1885889"/>
            <a:ext cx="1310773" cy="3879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2" idx="1"/>
          </p:cNvCxnSpPr>
          <p:nvPr/>
        </p:nvCxnSpPr>
        <p:spPr>
          <a:xfrm flipH="1">
            <a:off x="5970850" y="3813830"/>
            <a:ext cx="1152604" cy="8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7" idx="1"/>
          </p:cNvCxnSpPr>
          <p:nvPr/>
        </p:nvCxnSpPr>
        <p:spPr>
          <a:xfrm flipH="1" flipV="1">
            <a:off x="5893586" y="5566171"/>
            <a:ext cx="1229868" cy="181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9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447148" y="2083825"/>
            <a:ext cx="1880218" cy="3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43" y="17275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43" y="1879917"/>
            <a:ext cx="487680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9659" y="1083754"/>
            <a:ext cx="7866882" cy="554245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940004" y="2116733"/>
            <a:ext cx="7363252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2400" dirty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객체(</a:t>
            </a:r>
            <a:r>
              <a:rPr lang="ko-KR" altLang="ko-KR" sz="2400" dirty="0" err="1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Objcet</a:t>
            </a:r>
            <a:r>
              <a:rPr lang="ko-KR" altLang="ko-KR" sz="2400" dirty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)들이 모여서 </a:t>
            </a:r>
            <a:r>
              <a:rPr lang="ko-KR" altLang="ko-KR" sz="2400" dirty="0" smtClean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상호 협력하</a:t>
            </a:r>
            <a:r>
              <a:rPr lang="ko-KR" altLang="en-US" sz="2400" dirty="0" smtClean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며</a:t>
            </a:r>
            <a:endParaRPr lang="en-US" altLang="ko-KR" sz="2400" dirty="0" smtClean="0">
              <a:solidFill>
                <a:srgbClr val="00206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400" dirty="0" smtClean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ko-KR" sz="2400" dirty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처리하는 방식의 프로그래밍 설계 </a:t>
            </a:r>
            <a:r>
              <a:rPr lang="ko-KR" altLang="ko-KR" sz="2400" dirty="0" smtClean="0">
                <a:solidFill>
                  <a:srgbClr val="00206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방법</a:t>
            </a:r>
            <a:endParaRPr lang="ko-KR" altLang="en-US" sz="2400" dirty="0">
              <a:solidFill>
                <a:srgbClr val="00206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8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55520" y="31186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ko-KR" dirty="0">
                <a:solidFill>
                  <a:schemeClr val="tx1"/>
                </a:solidFill>
                <a:latin typeface="Arial Unicode MS"/>
              </a:rPr>
              <a:t>많은 </a:t>
            </a:r>
            <a:r>
              <a:rPr lang="ko-KR" altLang="ko-KR" b="1" u="sng" dirty="0">
                <a:solidFill>
                  <a:schemeClr val="tx1"/>
                </a:solidFill>
                <a:latin typeface="Arial Unicode MS"/>
              </a:rPr>
              <a:t>객체(</a:t>
            </a:r>
            <a:r>
              <a:rPr lang="ko-KR" altLang="ko-KR" b="1" u="sng" dirty="0" err="1">
                <a:solidFill>
                  <a:schemeClr val="tx1"/>
                </a:solidFill>
                <a:latin typeface="Arial Unicode MS"/>
              </a:rPr>
              <a:t>Objcet</a:t>
            </a:r>
            <a:r>
              <a:rPr lang="ko-KR" altLang="ko-KR" b="1" u="sng" dirty="0">
                <a:solidFill>
                  <a:schemeClr val="tx1"/>
                </a:solidFill>
                <a:latin typeface="Arial Unicode MS"/>
              </a:rPr>
              <a:t>)들이 모여서 상호 협력하면서 데이터를 처리하는 방식</a:t>
            </a:r>
            <a:r>
              <a:rPr lang="ko-KR" altLang="ko-KR" dirty="0">
                <a:solidFill>
                  <a:schemeClr val="tx1"/>
                </a:solidFill>
                <a:latin typeface="Arial Unicode MS"/>
              </a:rPr>
              <a:t>의 프로그래밍 설계 </a:t>
            </a:r>
            <a:r>
              <a:rPr lang="ko-KR" altLang="ko-KR" dirty="0" smtClean="0">
                <a:solidFill>
                  <a:schemeClr val="tx1"/>
                </a:solidFill>
                <a:latin typeface="Arial Unicode MS"/>
              </a:rPr>
              <a:t>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24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9474" y="1511808"/>
            <a:ext cx="1156926" cy="1465330"/>
          </a:xfrm>
          <a:prstGeom prst="roundRect">
            <a:avLst>
              <a:gd name="adj" fmla="val 6775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Python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66" y="1524000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8;p1"/>
          <p:cNvSpPr txBox="1"/>
          <p:nvPr/>
        </p:nvSpPr>
        <p:spPr>
          <a:xfrm>
            <a:off x="2087368" y="12259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HEAD.py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625656" y="3246919"/>
            <a:ext cx="1156926" cy="1465330"/>
            <a:chOff x="385362" y="1357118"/>
            <a:chExt cx="1156926" cy="146533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Google Shape;28;p1"/>
          <p:cNvSpPr txBox="1"/>
          <p:nvPr/>
        </p:nvSpPr>
        <p:spPr>
          <a:xfrm>
            <a:off x="1433550" y="2961082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ARM_R.py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0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077" r="62633" b="40673"/>
          <a:stretch/>
        </p:blipFill>
        <p:spPr bwMode="auto">
          <a:xfrm>
            <a:off x="1640751" y="3641091"/>
            <a:ext cx="638723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2973142" y="3257924"/>
            <a:ext cx="1156926" cy="1465330"/>
            <a:chOff x="385362" y="1357118"/>
            <a:chExt cx="1156926" cy="1465330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Google Shape;28;p1"/>
          <p:cNvSpPr txBox="1"/>
          <p:nvPr/>
        </p:nvSpPr>
        <p:spPr>
          <a:xfrm>
            <a:off x="2781036" y="2972087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ARM_L.py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5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3" t="19077" r="22007" b="40673"/>
          <a:stretch/>
        </p:blipFill>
        <p:spPr bwMode="auto">
          <a:xfrm>
            <a:off x="3551605" y="3652096"/>
            <a:ext cx="264941" cy="6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>
            <a:off x="2974689" y="5014608"/>
            <a:ext cx="1156926" cy="1465330"/>
            <a:chOff x="385362" y="1357118"/>
            <a:chExt cx="1156926" cy="146533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Google Shape;28;p1"/>
          <p:cNvSpPr txBox="1"/>
          <p:nvPr/>
        </p:nvSpPr>
        <p:spPr>
          <a:xfrm>
            <a:off x="2782583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LEG.py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1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9" t="60422" r="27560" b="-1274"/>
          <a:stretch/>
        </p:blipFill>
        <p:spPr bwMode="auto">
          <a:xfrm>
            <a:off x="3205529" y="5453668"/>
            <a:ext cx="695246" cy="6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1625658" y="5014608"/>
            <a:ext cx="1156926" cy="1465330"/>
            <a:chOff x="385362" y="1357118"/>
            <a:chExt cx="1156926" cy="146533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85362" y="1357118"/>
              <a:ext cx="1156926" cy="1465330"/>
            </a:xfrm>
            <a:prstGeom prst="roundRect">
              <a:avLst>
                <a:gd name="adj" fmla="val 6775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6" descr="Python 로고 - 소셜 미디어 및 로고 아이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54" y="1369310"/>
              <a:ext cx="230977" cy="23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Google Shape;28;p1"/>
          <p:cNvSpPr txBox="1"/>
          <p:nvPr/>
        </p:nvSpPr>
        <p:spPr>
          <a:xfrm>
            <a:off x="1433552" y="4728771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BODY.py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53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 t="19077" r="37633" b="40673"/>
          <a:stretch/>
        </p:blipFill>
        <p:spPr bwMode="auto">
          <a:xfrm>
            <a:off x="1970268" y="5368878"/>
            <a:ext cx="467705" cy="7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uman body - Free peopl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23"/>
          <a:stretch/>
        </p:blipFill>
        <p:spPr bwMode="auto">
          <a:xfrm>
            <a:off x="1917828" y="2008999"/>
            <a:ext cx="1880218" cy="3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모서리가 둥근 직사각형 61"/>
          <p:cNvSpPr/>
          <p:nvPr/>
        </p:nvSpPr>
        <p:spPr>
          <a:xfrm>
            <a:off x="1256926" y="1157536"/>
            <a:ext cx="3241922" cy="5572447"/>
          </a:xfrm>
          <a:prstGeom prst="roundRect">
            <a:avLst>
              <a:gd name="adj" fmla="val 677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2" descr="Free Vectors | dotted line pers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r="18269"/>
          <a:stretch/>
        </p:blipFill>
        <p:spPr bwMode="auto">
          <a:xfrm>
            <a:off x="187859" y="1400278"/>
            <a:ext cx="938715" cy="20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Google Shape;28;p1"/>
          <p:cNvSpPr txBox="1"/>
          <p:nvPr/>
        </p:nvSpPr>
        <p:spPr>
          <a:xfrm>
            <a:off x="-113353" y="1156349"/>
            <a:ext cx="1541138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HUMAN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65" name="Picture 4" descr="Right arrow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357" y="3616003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uman body - Free peopl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72" y="1928552"/>
            <a:ext cx="4030414" cy="4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7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흐름도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– OOP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설명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 지향 프로그래밍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050" name="Picture 2" descr="Free Vectors | dotted line pers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r="18269"/>
          <a:stretch/>
        </p:blipFill>
        <p:spPr bwMode="auto">
          <a:xfrm>
            <a:off x="1798629" y="1762349"/>
            <a:ext cx="705271" cy="15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ght arrow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04" y="2212703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uman body - Free people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26" y="1756592"/>
            <a:ext cx="1284214" cy="12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r sign black dotted icon Royalty Free Vector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28570" r="5453" b="35214"/>
          <a:stretch/>
        </p:blipFill>
        <p:spPr bwMode="auto">
          <a:xfrm flipH="1">
            <a:off x="1178952" y="3713645"/>
            <a:ext cx="1944624" cy="89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erbivore - Free animals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58" y="5198706"/>
            <a:ext cx="1284214" cy="12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28;p1"/>
          <p:cNvSpPr txBox="1"/>
          <p:nvPr/>
        </p:nvSpPr>
        <p:spPr>
          <a:xfrm>
            <a:off x="1575768" y="1255842"/>
            <a:ext cx="1150994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ko-KR" altLang="en-US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클래스</a:t>
            </a:r>
            <a:endParaRPr lang="ko-KR" altLang="en-US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61" name="Google Shape;28;p1"/>
          <p:cNvSpPr txBox="1"/>
          <p:nvPr/>
        </p:nvSpPr>
        <p:spPr>
          <a:xfrm>
            <a:off x="6533236" y="1255842"/>
            <a:ext cx="1150994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ko-KR" altLang="en-US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객체</a:t>
            </a:r>
            <a:endParaRPr lang="ko-KR" altLang="en-US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62" name="Picture 14" descr="Car - Free transport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97" y="3326836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Right arrow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03" y="3973571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Right arrow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03" y="565481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eer Chanut is Industries Lineal Colo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31783" y="4992295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070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Initial Input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5402138" y="1807489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64303" y="1435833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59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4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48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DB Connector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397836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7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직사각형 72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4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Database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조회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6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0" name="Picture 2" descr="aws s3 icon Online Shopp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11610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Mart, Data Governance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10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임시 저장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1" name="Picture 2" descr="aws s3 icon Online Shopp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35980" y="562816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823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7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0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업로드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563854" y="5102863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" name="꺾인 연결선 2"/>
          <p:cNvCxnSpPr/>
          <p:nvPr/>
        </p:nvCxnSpPr>
        <p:spPr>
          <a:xfrm>
            <a:off x="2895249" y="4229650"/>
            <a:ext cx="1323161" cy="199264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삭제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2154" y="389104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748815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8783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4" idx="1"/>
          </p:cNvCxnSpPr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로그파일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6100301" y="4497687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757779" y="551468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311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7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942552" y="4189444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8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8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8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48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 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상세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시연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411641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SQL &amp; 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371" y="1946591"/>
            <a:ext cx="7295642" cy="3545867"/>
            <a:chOff x="872878" y="1655920"/>
            <a:chExt cx="7295642" cy="3545867"/>
          </a:xfrm>
        </p:grpSpPr>
        <p:grpSp>
          <p:nvGrpSpPr>
            <p:cNvPr id="22" name="그룹 21"/>
            <p:cNvGrpSpPr/>
            <p:nvPr/>
          </p:nvGrpSpPr>
          <p:grpSpPr>
            <a:xfrm>
              <a:off x="872878" y="1655920"/>
              <a:ext cx="7295642" cy="3545867"/>
              <a:chOff x="872878" y="844464"/>
              <a:chExt cx="7295642" cy="3545867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26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2737144" y="2004415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1701634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1370" y="1946591"/>
            <a:ext cx="7295642" cy="3545867"/>
            <a:chOff x="872878" y="844464"/>
            <a:chExt cx="7295642" cy="3545867"/>
          </a:xfrm>
        </p:grpSpPr>
        <p:grpSp>
          <p:nvGrpSpPr>
            <p:cNvPr id="23" name="그룹 22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26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355636" y="2295086"/>
            <a:ext cx="5292620" cy="27613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Windows, windows 7 icon - Free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93" y="178324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85" y="2813786"/>
            <a:ext cx="1548880" cy="19217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93" y="2812578"/>
            <a:ext cx="865071" cy="2080369"/>
          </a:xfrm>
          <a:prstGeom prst="rect">
            <a:avLst/>
          </a:prstGeom>
        </p:spPr>
      </p:pic>
      <p:pic>
        <p:nvPicPr>
          <p:cNvPr id="1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2553420" y="3089623"/>
            <a:ext cx="1289608" cy="13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ySQL 리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10" y="3351927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7444521" y="3774644"/>
            <a:ext cx="536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502925" y="2876424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7502925" y="4000097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133952" y="3262998"/>
            <a:ext cx="724905" cy="1023292"/>
            <a:chOff x="8133952" y="3113804"/>
            <a:chExt cx="724905" cy="1023292"/>
          </a:xfrm>
        </p:grpSpPr>
        <p:pic>
          <p:nvPicPr>
            <p:cNvPr id="39" name="Picture 16" descr="Data visualization - Free marketing ic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952" y="3412191"/>
              <a:ext cx="724905" cy="72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treamlit Logo PNG Vectors Free Downloa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466" y="3113804"/>
              <a:ext cx="621875" cy="33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8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프로젝트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06" y="2990709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Streamlit] 간단한 대시보드 배포하기(with. KBO 타격지표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45" y="2995290"/>
            <a:ext cx="1757359" cy="10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ySQL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09" y="305041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303586" y="3040995"/>
            <a:ext cx="880820" cy="9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196661" y="3086905"/>
            <a:ext cx="803173" cy="821368"/>
            <a:chOff x="2870692" y="1278461"/>
            <a:chExt cx="883490" cy="903505"/>
          </a:xfrm>
        </p:grpSpPr>
        <p:pic>
          <p:nvPicPr>
            <p:cNvPr id="27" name="Picture 8" descr="Etl - Free networking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92" y="1304831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Python (programming language) - Wikipedi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281" y="1278461"/>
              <a:ext cx="360901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29070" y="3164109"/>
            <a:ext cx="894797" cy="282468"/>
            <a:chOff x="1071622" y="3164109"/>
            <a:chExt cx="894797" cy="282468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1250622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071622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가공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53231" y="3166842"/>
            <a:ext cx="894797" cy="279735"/>
            <a:chOff x="2861861" y="3166842"/>
            <a:chExt cx="894797" cy="279735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3040861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2861861" y="316684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이행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15625" y="3133112"/>
            <a:ext cx="894797" cy="267257"/>
            <a:chOff x="4940015" y="3164109"/>
            <a:chExt cx="894797" cy="267257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5112896" y="3431366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4940015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읽기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268016" y="3135936"/>
            <a:ext cx="588624" cy="270041"/>
            <a:chOff x="7268016" y="3135936"/>
            <a:chExt cx="588624" cy="27004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7293929" y="34059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7268016" y="3135936"/>
              <a:ext cx="5886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시각화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743996" y="2599279"/>
            <a:ext cx="1843" cy="4417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61945" y="1449643"/>
            <a:ext cx="1164101" cy="1126901"/>
            <a:chOff x="161945" y="1249803"/>
            <a:chExt cx="1164101" cy="1126901"/>
          </a:xfrm>
        </p:grpSpPr>
        <p:pic>
          <p:nvPicPr>
            <p:cNvPr id="1026" name="Picture 2" descr="Fake, news, fraud, untrue, discredit, documents icon - Download on  Iconfind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71" y="1249803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161945" y="2115094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가상데이터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유입</a:t>
              </a:r>
              <a:endPara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0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2050" name="Picture 2" descr="timer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16" y="938139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/>
          <p:nvPr/>
        </p:nvCxnSpPr>
        <p:spPr>
          <a:xfrm>
            <a:off x="6464309" y="1333087"/>
            <a:ext cx="17" cy="45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463537" y="143064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꺾인 연결선 54"/>
          <p:cNvCxnSpPr>
            <a:stCxn id="50" idx="2"/>
          </p:cNvCxnSpPr>
          <p:nvPr/>
        </p:nvCxnSpPr>
        <p:spPr>
          <a:xfrm rot="5400000">
            <a:off x="6967705" y="1322535"/>
            <a:ext cx="529984" cy="10501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1"/>
            <a:endCxn id="43" idx="2"/>
          </p:cNvCxnSpPr>
          <p:nvPr/>
        </p:nvCxnSpPr>
        <p:spPr>
          <a:xfrm rot="10800000">
            <a:off x="5570478" y="1494432"/>
            <a:ext cx="646288" cy="5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769207" y="2112611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137" y="1555744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2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34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5402138" y="1825651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그룹 9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98" name="그룹 9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10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직사각형 10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10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100" name="모서리가 둥근 직사각형 9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107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그룹 11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1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1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6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5" name="그룹 54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0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5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580235" y="957710"/>
            <a:ext cx="15486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4028" y="709752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7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8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6716740" y="3609356"/>
            <a:ext cx="8964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30" y="3022001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68422" y="3310389"/>
            <a:ext cx="827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가공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3076" name="Picture 4" descr="Data processing - Free seo and web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4" y="3104418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6735190" y="3317047"/>
            <a:ext cx="829131" cy="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14" y="3599436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0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148379" y="4713040"/>
            <a:ext cx="428323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62" name="그룹 6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7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4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/>
          <p:nvPr/>
        </p:nvCxnSpPr>
        <p:spPr>
          <a:xfrm flipH="1">
            <a:off x="4862226" y="3972493"/>
            <a:ext cx="1173754" cy="199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17" y="3551129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68" y="4678788"/>
            <a:ext cx="307431" cy="3074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0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8" name="그룹 5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3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5" y="3903630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202405" y="4574101"/>
            <a:ext cx="1167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Processed Data</a:t>
            </a:r>
          </a:p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적재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08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3808" y="3946597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84539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2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6" name="그룹 55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1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9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43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33434</TotalTime>
  <Words>2663</Words>
  <Application>Microsoft Office PowerPoint</Application>
  <PresentationFormat>화면 슬라이드 쇼(4:3)</PresentationFormat>
  <Paragraphs>931</Paragraphs>
  <Slides>103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Arial Unicode MS</vt:lpstr>
      <vt:lpstr>굴림</vt:lpstr>
      <vt:lpstr>맑은 고딕</vt:lpstr>
      <vt:lpstr>맑은 고딕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847</cp:revision>
  <dcterms:created xsi:type="dcterms:W3CDTF">2009-01-28T06:54:18Z</dcterms:created>
  <dcterms:modified xsi:type="dcterms:W3CDTF">2024-03-28T06:12:58Z</dcterms:modified>
</cp:coreProperties>
</file>